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20"/>
  </p:handoutMasterIdLst>
  <p:sldIdLst>
    <p:sldId id="537" r:id="rId3"/>
    <p:sldId id="527" r:id="rId4"/>
    <p:sldId id="524" r:id="rId5"/>
    <p:sldId id="530" r:id="rId6"/>
    <p:sldId id="531" r:id="rId7"/>
    <p:sldId id="552" r:id="rId8"/>
    <p:sldId id="529" r:id="rId9"/>
    <p:sldId id="535" r:id="rId10"/>
    <p:sldId id="526" r:id="rId11"/>
    <p:sldId id="540" r:id="rId12"/>
    <p:sldId id="541" r:id="rId13"/>
    <p:sldId id="544" r:id="rId14"/>
    <p:sldId id="536" r:id="rId15"/>
    <p:sldId id="542" r:id="rId16"/>
    <p:sldId id="543" r:id="rId18"/>
    <p:sldId id="533" r:id="rId19"/>
  </p:sldIdLst>
  <p:sldSz cx="9906000" cy="6858000" type="A4"/>
  <p:notesSz cx="6741795" cy="9874250"/>
  <p:custDataLst>
    <p:tags r:id="rId24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0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66"/>
    <a:srgbClr val="00FFFF"/>
    <a:srgbClr val="66FF33"/>
    <a:srgbClr val="FFFF99"/>
    <a:srgbClr val="000099"/>
    <a:srgbClr val="CCECFF"/>
    <a:srgbClr val="DDDDDD"/>
    <a:srgbClr val="99CC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3" autoAdjust="0"/>
    <p:restoredTop sz="97647" autoAdjust="0"/>
  </p:normalViewPr>
  <p:slideViewPr>
    <p:cSldViewPr snapToGrid="0" showGuides="1">
      <p:cViewPr varScale="1">
        <p:scale>
          <a:sx n="111" d="100"/>
          <a:sy n="111" d="100"/>
        </p:scale>
        <p:origin x="1542" y="102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300" y="-90"/>
      </p:cViewPr>
      <p:guideLst>
        <p:guide orient="horz" pos="3110"/>
        <p:guide pos="21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22108" cy="49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t" anchorCtr="0" compatLnSpc="1"/>
          <a:lstStyle>
            <a:lvl1pPr defTabSz="903605">
              <a:defRPr sz="1300"/>
            </a:lvl1pPr>
          </a:lstStyle>
          <a:p>
            <a:endParaRPr lang="de-DE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0007" y="0"/>
            <a:ext cx="2922107" cy="49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t" anchorCtr="0" compatLnSpc="1"/>
          <a:lstStyle>
            <a:lvl1pPr algn="r" defTabSz="903605">
              <a:defRPr sz="1300"/>
            </a:lvl1pPr>
          </a:lstStyle>
          <a:p>
            <a:endParaRPr lang="de-DE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" y="9380224"/>
            <a:ext cx="2922108" cy="49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b" anchorCtr="0" compatLnSpc="1"/>
          <a:lstStyle>
            <a:lvl1pPr defTabSz="903605">
              <a:defRPr sz="1300"/>
            </a:lvl1pPr>
          </a:lstStyle>
          <a:p>
            <a:endParaRPr lang="de-DE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0007" y="9380224"/>
            <a:ext cx="2922107" cy="49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b" anchorCtr="0" compatLnSpc="1"/>
          <a:lstStyle>
            <a:lvl1pPr algn="r" defTabSz="903605">
              <a:defRPr sz="1300"/>
            </a:lvl1pPr>
          </a:lstStyle>
          <a:p>
            <a:fld id="{0A02C489-CEE2-4E43-8D3F-A8309E1274AE}" type="slidenum">
              <a:rPr lang="de-DE"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0"/>
            <a:ext cx="2922108" cy="49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t" anchorCtr="0" compatLnSpc="1"/>
          <a:lstStyle>
            <a:lvl1pPr defTabSz="903605">
              <a:defRPr sz="1300"/>
            </a:lvl1pPr>
          </a:lstStyle>
          <a:p>
            <a:endParaRPr lang="de-D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0007" y="0"/>
            <a:ext cx="2922107" cy="494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t" anchorCtr="0" compatLnSpc="1"/>
          <a:lstStyle>
            <a:lvl1pPr algn="r" defTabSz="903605">
              <a:defRPr sz="1300"/>
            </a:lvl1pPr>
          </a:lstStyle>
          <a:p>
            <a:endParaRPr lang="de-DE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0" y="738188"/>
            <a:ext cx="5351463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9477" y="4689324"/>
            <a:ext cx="4943166" cy="4446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t" anchorCtr="0" compatLnSpc="1"/>
          <a:lstStyle/>
          <a:p>
            <a:pPr lvl="0"/>
            <a:r>
              <a:rPr lang="de-DE" smtClean="0"/>
              <a:t>Mastertextformat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 smtClean="0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380224"/>
            <a:ext cx="2922108" cy="49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b" anchorCtr="0" compatLnSpc="1"/>
          <a:lstStyle>
            <a:lvl1pPr defTabSz="903605">
              <a:defRPr sz="1300"/>
            </a:lvl1pPr>
          </a:lstStyle>
          <a:p>
            <a:endParaRPr lang="de-DE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0007" y="9380224"/>
            <a:ext cx="2922107" cy="494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35" tIns="45167" rIns="90335" bIns="45167" numCol="1" anchor="b" anchorCtr="0" compatLnSpc="1"/>
          <a:lstStyle>
            <a:lvl1pPr algn="r" defTabSz="903605">
              <a:defRPr sz="1300"/>
            </a:lvl1pPr>
          </a:lstStyle>
          <a:p>
            <a:fld id="{C8037569-DD63-475C-8D9B-495FB141FCB3}" type="slidenum">
              <a:rPr lang="de-DE"/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0"/>
          </p:nvPr>
        </p:nvSpPr>
        <p:spPr>
          <a:xfrm>
            <a:off x="296863" y="1787525"/>
            <a:ext cx="2660650" cy="2570163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  <a:endParaRPr lang="de-DE" smtClean="0"/>
          </a:p>
          <a:p>
            <a:pPr lvl="1"/>
            <a:r>
              <a:rPr lang="de-DE" smtClean="0"/>
              <a:t>Zweite Ebene</a:t>
            </a:r>
            <a:endParaRPr lang="de-DE" smtClean="0"/>
          </a:p>
          <a:p>
            <a:pPr lvl="2"/>
            <a:r>
              <a:rPr lang="de-DE" smtClean="0"/>
              <a:t>Dritte Ebene</a:t>
            </a:r>
            <a:endParaRPr lang="de-DE" smtClean="0"/>
          </a:p>
          <a:p>
            <a:pPr lvl="3"/>
            <a:r>
              <a:rPr lang="de-DE" smtClean="0"/>
              <a:t>Vierte Ebene</a:t>
            </a:r>
            <a:endParaRPr lang="de-DE" smtClean="0"/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2.emf"/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dirty="0" smtClean="0"/>
              <a:t>Mastertextformat bearbeiten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  <a:endParaRPr lang="de-DE" dirty="0" smtClean="0"/>
          </a:p>
          <a:p>
            <a:pPr lvl="2"/>
            <a:r>
              <a:rPr lang="de-DE" dirty="0" smtClean="0"/>
              <a:t>Dritte Ebene</a:t>
            </a:r>
            <a:endParaRPr lang="de-DE" dirty="0" smtClean="0"/>
          </a:p>
          <a:p>
            <a:pPr lvl="3"/>
            <a:r>
              <a:rPr lang="de-DE" dirty="0" smtClean="0"/>
              <a:t>Vierte Ebene</a:t>
            </a:r>
            <a:endParaRPr lang="de-DE" dirty="0" smtClean="0"/>
          </a:p>
          <a:p>
            <a:pPr lvl="4"/>
            <a:r>
              <a:rPr lang="de-DE" dirty="0" smtClean="0"/>
              <a:t>Fünfte Ebene</a:t>
            </a:r>
            <a:endParaRPr lang="de-DE" dirty="0" smtClean="0"/>
          </a:p>
        </p:txBody>
      </p:sp>
      <p:sp>
        <p:nvSpPr>
          <p:cNvPr id="1027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392113" y="898525"/>
            <a:ext cx="9104312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dirty="0" smtClean="0"/>
              <a:t>Mastertitelformat bearbeiten</a:t>
            </a:r>
            <a:endParaRPr lang="de-DE" dirty="0" smtClean="0"/>
          </a:p>
        </p:txBody>
      </p:sp>
      <p:sp>
        <p:nvSpPr>
          <p:cNvPr id="1028" name="Line 30"/>
          <p:cNvSpPr>
            <a:spLocks noChangeShapeType="1"/>
          </p:cNvSpPr>
          <p:nvPr/>
        </p:nvSpPr>
        <p:spPr bwMode="auto">
          <a:xfrm>
            <a:off x="392113" y="762000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sz="1300" smtClean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4" name="Textfeld 3"/>
          <p:cNvSpPr txBox="1"/>
          <p:nvPr userDrawn="1"/>
        </p:nvSpPr>
        <p:spPr>
          <a:xfrm>
            <a:off x="339717" y="6611779"/>
            <a:ext cx="11256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Stand April 2020</a:t>
            </a:r>
            <a:endParaRPr lang="de-DE" sz="1000" dirty="0"/>
          </a:p>
        </p:txBody>
      </p:sp>
      <p:sp>
        <p:nvSpPr>
          <p:cNvPr id="10" name="Rectangle 171"/>
          <p:cNvSpPr>
            <a:spLocks noChangeArrowheads="1"/>
          </p:cNvSpPr>
          <p:nvPr userDrawn="1"/>
        </p:nvSpPr>
        <p:spPr bwMode="auto">
          <a:xfrm>
            <a:off x="392113" y="123693"/>
            <a:ext cx="9394438" cy="527352"/>
          </a:xfrm>
          <a:prstGeom prst="rect">
            <a:avLst/>
          </a:prstGeom>
          <a:gradFill>
            <a:gsLst>
              <a:gs pos="57000">
                <a:srgbClr val="C8102E"/>
              </a:gs>
              <a:gs pos="0">
                <a:srgbClr val="B9182F"/>
              </a:gs>
              <a:gs pos="100000">
                <a:srgbClr val="D70926"/>
              </a:gs>
            </a:gsLst>
            <a:lin ang="16200000" scaled="0"/>
          </a:gradFill>
          <a:ln w="12700">
            <a:noFill/>
            <a:miter lim="800000"/>
          </a:ln>
        </p:spPr>
        <p:txBody>
          <a:bodyPr wrap="none" anchor="ctr"/>
          <a:lstStyle>
            <a:lvl1pPr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de-DE" altLang="de-DE" dirty="0" smtClean="0"/>
          </a:p>
        </p:txBody>
      </p:sp>
      <p:pic>
        <p:nvPicPr>
          <p:cNvPr id="11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874" y="186644"/>
            <a:ext cx="1121092" cy="42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93" y="459395"/>
            <a:ext cx="1946107" cy="113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1" fontAlgn="base" hangingPunct="1"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eaLnBrk="1" fontAlgn="base" hangingPunct="1"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emf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file:///\\vw.vwg\vwdfs\K-B\BX\1147\Groups\BN-K\Vorlag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1373188" y="5097395"/>
            <a:ext cx="7220949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b="1" dirty="0">
                <a:solidFill>
                  <a:schemeClr val="tx2"/>
                </a:solidFill>
              </a:rPr>
              <a:t>Tool </a:t>
            </a:r>
            <a:r>
              <a:rPr lang="de-DE" sz="4400" b="1" dirty="0" err="1">
                <a:solidFill>
                  <a:schemeClr val="tx2"/>
                </a:solidFill>
              </a:rPr>
              <a:t>documentation</a:t>
            </a:r>
            <a:endParaRPr lang="de-DE" sz="4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89640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</a:t>
            </a:r>
            <a:r>
              <a:rPr lang="de-DE" sz="2000" b="1" dirty="0">
                <a:solidFill>
                  <a:schemeClr val="tx2"/>
                </a:solidFill>
              </a:rPr>
              <a:t>Türabdeckung </a:t>
            </a:r>
            <a:r>
              <a:rPr lang="de-DE" sz="2000" b="1" dirty="0" smtClean="0">
                <a:solidFill>
                  <a:schemeClr val="tx2"/>
                </a:solidFill>
              </a:rPr>
              <a:t> - </a:t>
            </a:r>
            <a:r>
              <a:rPr lang="de-DE" sz="2000" dirty="0" err="1"/>
              <a:t>Grain</a:t>
            </a:r>
            <a:r>
              <a:rPr lang="de-DE" sz="2000" dirty="0"/>
              <a:t> </a:t>
            </a:r>
            <a:r>
              <a:rPr lang="de-DE" sz="2000" dirty="0" err="1"/>
              <a:t>area</a:t>
            </a:r>
            <a:r>
              <a:rPr lang="de-DE" sz="2000" dirty="0"/>
              <a:t> / </a:t>
            </a:r>
            <a:r>
              <a:rPr lang="de-DE" sz="2000" dirty="0" err="1"/>
              <a:t>coating</a:t>
            </a:r>
            <a:endParaRPr lang="de-DE" sz="2000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800" dirty="0" smtClean="0"/>
                <a:t>Grain / grain </a:t>
              </a:r>
              <a:r>
                <a:rPr lang="en-US" sz="1800" dirty="0"/>
                <a:t>(K50); Coating process</a:t>
              </a:r>
              <a:endParaRPr lang="en-US" sz="1800" dirty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89640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</a:t>
            </a:r>
            <a:r>
              <a:rPr lang="de-DE" sz="2000" b="1" dirty="0">
                <a:solidFill>
                  <a:schemeClr val="tx2"/>
                </a:solidFill>
              </a:rPr>
              <a:t>Türabdeckung </a:t>
            </a:r>
            <a:r>
              <a:rPr lang="de-DE" sz="2000" b="1" dirty="0" smtClean="0">
                <a:solidFill>
                  <a:schemeClr val="tx2"/>
                </a:solidFill>
              </a:rPr>
              <a:t> - </a:t>
            </a:r>
            <a:r>
              <a:rPr lang="de-DE" sz="2000" b="1" dirty="0" err="1"/>
              <a:t>Component</a:t>
            </a:r>
            <a:r>
              <a:rPr lang="de-DE" sz="2000" b="1" dirty="0"/>
              <a:t> design</a:t>
            </a:r>
            <a:endParaRPr lang="de-DE" sz="2000" b="1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800" b="1" dirty="0"/>
                <a:t>B</a:t>
              </a:r>
              <a:r>
                <a:rPr lang="de-DE" sz="1800" b="1" dirty="0" smtClean="0"/>
                <a:t>auteilkonzept</a:t>
              </a:r>
              <a:endParaRPr lang="de-DE" sz="1800" b="1" dirty="0" smtClean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588397" y="2027583"/>
            <a:ext cx="866692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U channel is not deep enough, the component breaks out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Decorative strips in black and chrome are applied to the carrier using adhesive strips. -&gt; this leads to increased component costs. Decorative strip black could have been molded on with these quantities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Tool costs </a:t>
            </a:r>
            <a:r>
              <a:rPr lang="en-US" dirty="0" smtClean="0"/>
              <a:t>   part </a:t>
            </a:r>
            <a:r>
              <a:rPr lang="en-US" dirty="0"/>
              <a:t>price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lvl="3" indent="3175">
              <a:buFont typeface="Arial" panose="020B0604020202020204" pitchFamily="34" charset="0"/>
              <a:buChar char="•"/>
              <a:tabLst>
                <a:tab pos="356870" algn="l"/>
              </a:tabLst>
            </a:pP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	</a:t>
            </a:r>
            <a:r>
              <a:rPr lang="en-US" dirty="0">
                <a:sym typeface="Wingdings" panose="05000000000000000000" pitchFamily="2" charset="2"/>
              </a:rPr>
              <a:t>Dirt entry was improved by eco - here the door turning was wrongly assessed. As a result, subsequent extensions of ribs to prevent viewing of sheet metal parts</a:t>
            </a:r>
            <a:endParaRPr lang="de-DE" dirty="0">
              <a:sym typeface="Wingdings" panose="05000000000000000000" pitchFamily="2" charset="2"/>
            </a:endParaRPr>
          </a:p>
        </p:txBody>
      </p:sp>
      <p:sp>
        <p:nvSpPr>
          <p:cNvPr id="4" name="Pfeil nach links und rechts 3"/>
          <p:cNvSpPr/>
          <p:nvPr/>
        </p:nvSpPr>
        <p:spPr bwMode="auto">
          <a:xfrm>
            <a:off x="2122097" y="3303918"/>
            <a:ext cx="232913" cy="146649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675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de-DE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/>
        </p:nvGraphicFramePr>
        <p:xfrm>
          <a:off x="368064" y="1373046"/>
          <a:ext cx="9103596" cy="505812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03561"/>
                <a:gridCol w="2714625"/>
                <a:gridCol w="5185410"/>
              </a:tblGrid>
              <a:tr h="370029">
                <a:tc>
                  <a:txBody>
                    <a:bodyPr/>
                    <a:lstStyle/>
                    <a:p>
                      <a:r>
                        <a:rPr lang="de-DE" sz="1800" b="1" dirty="0" err="1" smtClean="0"/>
                        <a:t>date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picture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description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05.12.14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Material delivery of the mold plates ejector side and nozzle side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05.12.14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1200" dirty="0" err="1" smtClean="0"/>
                        <a:t>Pre-milled</a:t>
                      </a:r>
                      <a:r>
                        <a:rPr lang="de-DE" sz="1200" dirty="0" smtClean="0"/>
                        <a:t> diagonal </a:t>
                      </a:r>
                      <a:r>
                        <a:rPr lang="de-DE" sz="1200" dirty="0" err="1" smtClean="0"/>
                        <a:t>slide</a:t>
                      </a:r>
                      <a:endParaRPr lang="de-DE" sz="1200" dirty="0" smtClean="0"/>
                    </a:p>
                  </a:txBody>
                  <a:tcPr>
                    <a:noFill/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16.12.14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B-Site scrubbed back door cover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566" name="Textfeld 1565"/>
          <p:cNvSpPr txBox="1"/>
          <p:nvPr/>
        </p:nvSpPr>
        <p:spPr>
          <a:xfrm>
            <a:off x="360950" y="868295"/>
            <a:ext cx="909737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- </a:t>
            </a:r>
            <a:r>
              <a:rPr lang="de-DE" sz="2000" b="1" dirty="0"/>
              <a:t>Tool </a:t>
            </a:r>
            <a:r>
              <a:rPr lang="de-DE" sz="2000" b="1" dirty="0" err="1"/>
              <a:t>history</a:t>
            </a:r>
            <a:endParaRPr lang="de-DE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1790700"/>
            <a:ext cx="1952625" cy="146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6" y="3415619"/>
            <a:ext cx="1952624" cy="145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IMAG07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5" y="4966112"/>
            <a:ext cx="2286736" cy="129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/>
        </p:nvGraphicFramePr>
        <p:xfrm>
          <a:off x="368064" y="1373046"/>
          <a:ext cx="9103596" cy="505812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03561"/>
                <a:gridCol w="2714625"/>
                <a:gridCol w="5185410"/>
              </a:tblGrid>
              <a:tr h="370029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date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b="1" dirty="0" err="1" smtClean="0"/>
                        <a:t>picture</a:t>
                      </a:r>
                      <a:endParaRPr lang="de-DE" sz="1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description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04.02.15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de-DE" sz="1200" baseline="0" dirty="0" smtClean="0"/>
                        <a:t>Fine </a:t>
                      </a:r>
                      <a:r>
                        <a:rPr lang="de-DE" sz="1200" baseline="0" dirty="0" err="1" smtClean="0"/>
                        <a:t>milled</a:t>
                      </a:r>
                      <a:r>
                        <a:rPr lang="de-DE" sz="1200" baseline="0" dirty="0" smtClean="0"/>
                        <a:t> </a:t>
                      </a:r>
                      <a:r>
                        <a:rPr lang="de-DE" sz="1200" baseline="0" dirty="0" err="1" smtClean="0"/>
                        <a:t>nozzle</a:t>
                      </a:r>
                      <a:r>
                        <a:rPr lang="de-DE" sz="1200" baseline="0" dirty="0" smtClean="0"/>
                        <a:t> </a:t>
                      </a:r>
                      <a:r>
                        <a:rPr lang="de-DE" sz="1200" baseline="0" dirty="0" err="1" smtClean="0"/>
                        <a:t>side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04.02.15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sz="1200" dirty="0" smtClean="0"/>
                        <a:t>Sliders are fitted into the ejector side</a:t>
                      </a:r>
                      <a:endParaRPr lang="de-DE" sz="1200" dirty="0" smtClean="0"/>
                    </a:p>
                  </a:txBody>
                  <a:tcPr>
                    <a:noFill/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05.03.15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de-DE" sz="1200" dirty="0" err="1" smtClean="0"/>
                        <a:t>Polish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introduced</a:t>
                      </a:r>
                      <a:r>
                        <a:rPr lang="de-DE" sz="1200" dirty="0" smtClean="0"/>
                        <a:t> in A-site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566" name="Textfeld 1565"/>
          <p:cNvSpPr txBox="1"/>
          <p:nvPr/>
        </p:nvSpPr>
        <p:spPr>
          <a:xfrm>
            <a:off x="360950" y="868295"/>
            <a:ext cx="909737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- </a:t>
            </a:r>
            <a:r>
              <a:rPr lang="de-DE" sz="2000" b="1" dirty="0"/>
              <a:t>Tool </a:t>
            </a:r>
            <a:r>
              <a:rPr lang="de-DE" sz="2000" b="1" dirty="0" err="1"/>
              <a:t>history</a:t>
            </a:r>
            <a:endParaRPr lang="de-DE" sz="2000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de-DE"/>
          </a:p>
        </p:txBody>
      </p:sp>
      <p:pic>
        <p:nvPicPr>
          <p:cNvPr id="2049" name="Picture 1" descr="Formträger Türabdeckung vorne DS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15047" y="1570383"/>
            <a:ext cx="146685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de-DE"/>
          </a:p>
        </p:txBody>
      </p:sp>
      <p:pic>
        <p:nvPicPr>
          <p:cNvPr id="2051" name="Picture 3" descr="Einsätze Türabdeckung vor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52650" y="3120887"/>
            <a:ext cx="146685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93"/>
          <a:stretch>
            <a:fillRect/>
          </a:stretch>
        </p:blipFill>
        <p:spPr bwMode="auto">
          <a:xfrm>
            <a:off x="1873746" y="4921430"/>
            <a:ext cx="2284185" cy="143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/>
        </p:nvGraphicFramePr>
        <p:xfrm>
          <a:off x="368064" y="1373046"/>
          <a:ext cx="9103596" cy="5058123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203561"/>
                <a:gridCol w="2714625"/>
                <a:gridCol w="5185410"/>
              </a:tblGrid>
              <a:tr h="370029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date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picture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description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03.18.15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de-DE" sz="1200" dirty="0" smtClean="0"/>
                        <a:t>DS </a:t>
                      </a:r>
                      <a:r>
                        <a:rPr lang="de-DE" sz="1200" dirty="0" err="1" smtClean="0"/>
                        <a:t>deep-drilled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inserts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en-US" altLang="de-DE" sz="1200" dirty="0" smtClean="0">
                          <a:solidFill>
                            <a:srgbClr val="0000FF"/>
                          </a:solidFill>
                        </a:rPr>
                        <a:t>25.7.24</a:t>
                      </a:r>
                      <a:endParaRPr lang="en-US" altLang="de-DE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1200" dirty="0" smtClean="0"/>
                        <a:t>Hot </a:t>
                      </a:r>
                      <a:r>
                        <a:rPr lang="de-DE" sz="1200" dirty="0" err="1" smtClean="0"/>
                        <a:t>runner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is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wired</a:t>
                      </a:r>
                      <a:endParaRPr lang="de-DE" sz="1200" dirty="0" smtClean="0"/>
                    </a:p>
                  </a:txBody>
                  <a:tcPr>
                    <a:noFill/>
                  </a:tcPr>
                </a:tc>
              </a:tr>
              <a:tr h="1562698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23.04.15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de-DE" sz="1200" dirty="0" err="1" smtClean="0"/>
                        <a:t>Assembly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tool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has</a:t>
                      </a:r>
                      <a:r>
                        <a:rPr lang="de-DE" sz="1200" dirty="0" smtClean="0"/>
                        <a:t> </a:t>
                      </a:r>
                      <a:r>
                        <a:rPr lang="de-DE" sz="1200" dirty="0" err="1" smtClean="0"/>
                        <a:t>started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566" name="Textfeld 1565"/>
          <p:cNvSpPr txBox="1"/>
          <p:nvPr/>
        </p:nvSpPr>
        <p:spPr>
          <a:xfrm>
            <a:off x="360950" y="868295"/>
            <a:ext cx="909737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- </a:t>
            </a:r>
            <a:r>
              <a:rPr lang="de-DE" sz="2000" b="1" dirty="0"/>
              <a:t>Tool </a:t>
            </a:r>
            <a:r>
              <a:rPr lang="de-DE" sz="2000" b="1" dirty="0" err="1"/>
              <a:t>history</a:t>
            </a:r>
            <a:endParaRPr lang="de-DE" sz="2000" b="1" dirty="0"/>
          </a:p>
        </p:txBody>
      </p:sp>
      <p:pic>
        <p:nvPicPr>
          <p:cNvPr id="3074" name="Picture 2" descr="IMAG083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243" y="1876949"/>
            <a:ext cx="2416200" cy="1367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243" y="4986627"/>
            <a:ext cx="2416200" cy="136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1015" y="3348990"/>
            <a:ext cx="2415540" cy="1483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0010" y="1346200"/>
          <a:ext cx="9662160" cy="513651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755015"/>
                <a:gridCol w="4144645"/>
                <a:gridCol w="4762500"/>
              </a:tblGrid>
              <a:tr h="375920"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date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picture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description</a:t>
                      </a:r>
                      <a:endParaRPr lang="de-DE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586865">
                <a:tc>
                  <a:txBody>
                    <a:bodyPr/>
                    <a:lstStyle/>
                    <a:p>
                      <a:r>
                        <a:rPr lang="en-US" altLang="de-DE" sz="1200" dirty="0" smtClean="0">
                          <a:solidFill>
                            <a:srgbClr val="0000FF"/>
                          </a:solidFill>
                        </a:rPr>
                        <a:t>25.7.24</a:t>
                      </a:r>
                      <a:endParaRPr lang="en-US" altLang="de-DE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Material delivery of the mold plates ejector side and nozzle side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  <a:tr h="1586865">
                <a:tc>
                  <a:txBody>
                    <a:bodyPr/>
                    <a:lstStyle/>
                    <a:p>
                      <a:r>
                        <a:rPr lang="en-US" altLang="de-DE" sz="1200" dirty="0" smtClean="0">
                          <a:solidFill>
                            <a:srgbClr val="0000FF"/>
                          </a:solidFill>
                          <a:sym typeface="+mn-ea"/>
                        </a:rPr>
                        <a:t>25.7.24</a:t>
                      </a:r>
                      <a:endParaRPr lang="en-US" altLang="de-DE" sz="1200" dirty="0" smtClean="0">
                        <a:solidFill>
                          <a:srgbClr val="0000FF"/>
                        </a:solidFill>
                      </a:endParaRPr>
                    </a:p>
                    <a:p>
                      <a:endParaRPr lang="en-US" altLang="de-DE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de-DE" sz="1200" dirty="0" err="1" smtClean="0"/>
                        <a:t>Pre-milled</a:t>
                      </a:r>
                      <a:r>
                        <a:rPr lang="de-DE" sz="1200" dirty="0" smtClean="0"/>
                        <a:t> diagonal </a:t>
                      </a:r>
                      <a:r>
                        <a:rPr lang="de-DE" sz="1200" dirty="0" err="1" smtClean="0"/>
                        <a:t>slide</a:t>
                      </a:r>
                      <a:endParaRPr lang="de-DE" sz="1200" dirty="0" smtClean="0"/>
                    </a:p>
                  </a:txBody>
                  <a:tcPr>
                    <a:noFill/>
                  </a:tcPr>
                </a:tc>
              </a:tr>
              <a:tr h="1586865">
                <a:tc>
                  <a:txBody>
                    <a:bodyPr/>
                    <a:lstStyle/>
                    <a:p>
                      <a:r>
                        <a:rPr lang="en-US" altLang="de-DE" sz="1200" dirty="0" smtClean="0">
                          <a:solidFill>
                            <a:srgbClr val="0000FF"/>
                          </a:solidFill>
                          <a:sym typeface="+mn-ea"/>
                        </a:rPr>
                        <a:t>25.7.24</a:t>
                      </a:r>
                      <a:endParaRPr lang="en-US" altLang="de-DE" sz="1200" dirty="0" smtClean="0">
                        <a:solidFill>
                          <a:srgbClr val="0000FF"/>
                        </a:solidFill>
                      </a:endParaRPr>
                    </a:p>
                    <a:p>
                      <a:endParaRPr lang="en-US" altLang="de-DE" sz="12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de-DE" sz="12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de-DE" sz="1200" dirty="0" smtClean="0"/>
                        <a:t>Property </a:t>
                      </a:r>
                      <a:r>
                        <a:rPr lang="de-DE" sz="1200" dirty="0" err="1" smtClean="0"/>
                        <a:t>marking</a:t>
                      </a:r>
                      <a:endParaRPr lang="de-DE" sz="1200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1566" name="Textfeld 1565"/>
          <p:cNvSpPr txBox="1"/>
          <p:nvPr/>
        </p:nvSpPr>
        <p:spPr>
          <a:xfrm>
            <a:off x="360950" y="868295"/>
            <a:ext cx="909737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- </a:t>
            </a:r>
            <a:r>
              <a:rPr lang="de-DE" sz="2000" b="1" dirty="0"/>
              <a:t>Tool </a:t>
            </a:r>
            <a:r>
              <a:rPr lang="de-DE" sz="2000" b="1" dirty="0" err="1"/>
              <a:t>history</a:t>
            </a:r>
            <a:endParaRPr lang="de-DE" sz="20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356"/>
          <a:stretch>
            <a:fillRect/>
          </a:stretch>
        </p:blipFill>
        <p:spPr>
          <a:xfrm>
            <a:off x="873760" y="2011680"/>
            <a:ext cx="4079240" cy="3274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Tabelle 89"/>
          <p:cNvGraphicFramePr>
            <a:graphicFrameLocks noGrp="1"/>
          </p:cNvGraphicFramePr>
          <p:nvPr/>
        </p:nvGraphicFramePr>
        <p:xfrm>
          <a:off x="378697" y="2807104"/>
          <a:ext cx="4574036" cy="9753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87018"/>
                <a:gridCol w="2287018"/>
              </a:tblGrid>
              <a:tr h="154643">
                <a:tc gridSpan="2">
                  <a:txBody>
                    <a:bodyPr/>
                    <a:lstStyle/>
                    <a:p>
                      <a:r>
                        <a:rPr lang="de-DE" sz="1000" b="1" dirty="0" err="1" smtClean="0"/>
                        <a:t>Cavity</a:t>
                      </a:r>
                      <a:r>
                        <a:rPr lang="de-DE" sz="1000" b="1" dirty="0" smtClean="0"/>
                        <a:t> 2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surface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694.757 mm²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volume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977.604 mm³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Weight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1.104,7 g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4" name="Tabelle 73"/>
          <p:cNvGraphicFramePr>
            <a:graphicFrameLocks noGrp="1"/>
          </p:cNvGraphicFramePr>
          <p:nvPr/>
        </p:nvGraphicFramePr>
        <p:xfrm>
          <a:off x="378697" y="1769619"/>
          <a:ext cx="4574036" cy="9753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87018"/>
                <a:gridCol w="2287018"/>
              </a:tblGrid>
              <a:tr h="154643">
                <a:tc gridSpan="2">
                  <a:txBody>
                    <a:bodyPr/>
                    <a:lstStyle/>
                    <a:p>
                      <a:r>
                        <a:rPr lang="de-DE" sz="1000" b="1" dirty="0" err="1" smtClean="0"/>
                        <a:t>Cavity</a:t>
                      </a:r>
                      <a:r>
                        <a:rPr lang="de-DE" sz="1000" b="1" dirty="0" smtClean="0"/>
                        <a:t> 1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surface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694.756 mm²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volume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977.609 mm³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Weight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1.104,7 g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66" name="Textfeld 1565"/>
          <p:cNvSpPr txBox="1"/>
          <p:nvPr/>
        </p:nvSpPr>
        <p:spPr>
          <a:xfrm>
            <a:off x="360950" y="868295"/>
            <a:ext cx="883067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______ - </a:t>
            </a:r>
            <a:r>
              <a:rPr lang="de-DE" sz="2000" b="1" dirty="0" err="1"/>
              <a:t>Process</a:t>
            </a:r>
            <a:r>
              <a:rPr lang="de-DE" sz="2000" b="1" dirty="0"/>
              <a:t> </a:t>
            </a:r>
            <a:r>
              <a:rPr lang="de-DE" sz="2000" b="1" dirty="0" err="1"/>
              <a:t>parameters</a:t>
            </a:r>
            <a:endParaRPr lang="de-DE" sz="2000" b="1" dirty="0" smtClean="0"/>
          </a:p>
        </p:txBody>
      </p:sp>
      <p:sp>
        <p:nvSpPr>
          <p:cNvPr id="5" name="Textfeld 4"/>
          <p:cNvSpPr txBox="1"/>
          <p:nvPr/>
        </p:nvSpPr>
        <p:spPr>
          <a:xfrm>
            <a:off x="368064" y="1366698"/>
            <a:ext cx="4574038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b="1" dirty="0" smtClean="0"/>
              <a:t>Parameter </a:t>
            </a:r>
            <a:r>
              <a:rPr lang="de-DE" sz="1800" b="1" dirty="0" err="1" smtClean="0"/>
              <a:t>Mold</a:t>
            </a:r>
            <a:r>
              <a:rPr lang="de-DE" sz="1800" b="1" dirty="0" smtClean="0"/>
              <a:t> Flow </a:t>
            </a:r>
            <a:endParaRPr lang="de-DE" sz="1800" b="1" dirty="0" smtClean="0"/>
          </a:p>
        </p:txBody>
      </p:sp>
      <p:sp>
        <p:nvSpPr>
          <p:cNvPr id="6" name="Textfeld 5"/>
          <p:cNvSpPr txBox="1"/>
          <p:nvPr/>
        </p:nvSpPr>
        <p:spPr>
          <a:xfrm>
            <a:off x="4942102" y="1366698"/>
            <a:ext cx="4574038" cy="3693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b="1" dirty="0" smtClean="0"/>
              <a:t>Parameter </a:t>
            </a:r>
            <a:r>
              <a:rPr lang="de-DE" sz="1800" b="1" dirty="0" err="1"/>
              <a:t>Patterning</a:t>
            </a:r>
            <a:endParaRPr lang="de-DE" sz="1800" b="1" dirty="0" smtClean="0"/>
          </a:p>
        </p:txBody>
      </p:sp>
      <p:graphicFrame>
        <p:nvGraphicFramePr>
          <p:cNvPr id="89" name="Tabelle 88"/>
          <p:cNvGraphicFramePr>
            <a:graphicFrameLocks noGrp="1"/>
          </p:cNvGraphicFramePr>
          <p:nvPr/>
        </p:nvGraphicFramePr>
        <p:xfrm>
          <a:off x="4952180" y="1769619"/>
          <a:ext cx="4574036" cy="9753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87018"/>
                <a:gridCol w="2287018"/>
              </a:tblGrid>
              <a:tr h="154643">
                <a:tc gridSpan="2">
                  <a:txBody>
                    <a:bodyPr/>
                    <a:lstStyle/>
                    <a:p>
                      <a:r>
                        <a:rPr lang="de-DE" sz="1000" b="1" dirty="0" err="1" smtClean="0"/>
                        <a:t>Cavity</a:t>
                      </a:r>
                      <a:r>
                        <a:rPr lang="de-DE" sz="1000" b="1" dirty="0" smtClean="0"/>
                        <a:t> 1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surface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mm²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volume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mm³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Weight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g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1" name="Tabelle 90"/>
          <p:cNvGraphicFramePr>
            <a:graphicFrameLocks noGrp="1"/>
          </p:cNvGraphicFramePr>
          <p:nvPr/>
        </p:nvGraphicFramePr>
        <p:xfrm>
          <a:off x="378697" y="3857544"/>
          <a:ext cx="4574036" cy="9753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87018"/>
                <a:gridCol w="2287018"/>
              </a:tblGrid>
              <a:tr h="154643">
                <a:tc gridSpan="2">
                  <a:txBody>
                    <a:bodyPr/>
                    <a:lstStyle/>
                    <a:p>
                      <a:r>
                        <a:rPr lang="de-DE" sz="1000" b="1" dirty="0" smtClean="0"/>
                        <a:t>material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Name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Finalloy</a:t>
                      </a:r>
                      <a:r>
                        <a:rPr lang="de-DE" sz="1000" baseline="0" dirty="0" smtClean="0"/>
                        <a:t> EBP-15X5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Type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PP/PE+EPDM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maker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Total </a:t>
                      </a:r>
                      <a:r>
                        <a:rPr lang="de-DE" sz="1000" dirty="0" err="1" smtClean="0"/>
                        <a:t>Petrochemicals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2" name="Tabelle 91"/>
          <p:cNvGraphicFramePr>
            <a:graphicFrameLocks noGrp="1"/>
          </p:cNvGraphicFramePr>
          <p:nvPr/>
        </p:nvGraphicFramePr>
        <p:xfrm>
          <a:off x="4942104" y="2807104"/>
          <a:ext cx="4574036" cy="9753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87018"/>
                <a:gridCol w="2287018"/>
              </a:tblGrid>
              <a:tr h="154643">
                <a:tc gridSpan="2">
                  <a:txBody>
                    <a:bodyPr/>
                    <a:lstStyle/>
                    <a:p>
                      <a:r>
                        <a:rPr lang="de-DE" sz="1000" dirty="0" err="1" smtClean="0"/>
                        <a:t>Cavity</a:t>
                      </a:r>
                      <a:r>
                        <a:rPr lang="de-DE" sz="1000" dirty="0" smtClean="0"/>
                        <a:t> 2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surface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mm²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volume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mm³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Weight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g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3" name="Tabelle 92"/>
          <p:cNvGraphicFramePr>
            <a:graphicFrameLocks noGrp="1"/>
          </p:cNvGraphicFramePr>
          <p:nvPr/>
        </p:nvGraphicFramePr>
        <p:xfrm>
          <a:off x="4942104" y="3857544"/>
          <a:ext cx="4574036" cy="97536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287018"/>
                <a:gridCol w="2287018"/>
              </a:tblGrid>
              <a:tr h="154643">
                <a:tc gridSpan="2">
                  <a:txBody>
                    <a:bodyPr/>
                    <a:lstStyle/>
                    <a:p>
                      <a:r>
                        <a:rPr lang="de-DE" sz="1000" b="1" dirty="0" smtClean="0"/>
                        <a:t>material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Name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Type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maker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4" name="Tabelle 93"/>
          <p:cNvGraphicFramePr>
            <a:graphicFrameLocks noGrp="1"/>
          </p:cNvGraphicFramePr>
          <p:nvPr/>
        </p:nvGraphicFramePr>
        <p:xfrm>
          <a:off x="378697" y="4904662"/>
          <a:ext cx="4574038" cy="16154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762340"/>
                <a:gridCol w="381170"/>
                <a:gridCol w="381170"/>
                <a:gridCol w="762339"/>
                <a:gridCol w="762339"/>
                <a:gridCol w="381170"/>
                <a:gridCol w="381170"/>
                <a:gridCol w="762340"/>
              </a:tblGrid>
              <a:tr h="154643">
                <a:tc gridSpan="8">
                  <a:txBody>
                    <a:bodyPr/>
                    <a:lstStyle/>
                    <a:p>
                      <a:r>
                        <a:rPr lang="de-DE" sz="1000" b="1" dirty="0" smtClean="0"/>
                        <a:t>Tool </a:t>
                      </a:r>
                      <a:r>
                        <a:rPr lang="de-DE" sz="1000" b="1" dirty="0" err="1" smtClean="0"/>
                        <a:t>parameters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4">
                  <a:txBody>
                    <a:bodyPr/>
                    <a:lstStyle/>
                    <a:p>
                      <a:r>
                        <a:rPr lang="de-DE" sz="1000" dirty="0" err="1" smtClean="0"/>
                        <a:t>Melting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temperature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240 °C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Hot </a:t>
                      </a:r>
                      <a:r>
                        <a:rPr lang="de-DE" sz="1000" dirty="0" err="1" smtClean="0"/>
                        <a:t>runner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temperature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240 °C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Wall </a:t>
                      </a:r>
                      <a:r>
                        <a:rPr lang="de-DE" sz="1000" dirty="0" err="1" smtClean="0"/>
                        <a:t>temperature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40 °C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2">
                  <a:txBody>
                    <a:bodyPr/>
                    <a:lstStyle/>
                    <a:p>
                      <a:r>
                        <a:rPr lang="de-DE" sz="900" dirty="0" err="1" smtClean="0"/>
                        <a:t>holding</a:t>
                      </a:r>
                      <a:r>
                        <a:rPr lang="de-DE" sz="900" dirty="0" smtClean="0"/>
                        <a:t> </a:t>
                      </a:r>
                      <a:r>
                        <a:rPr lang="de-DE" sz="900" dirty="0" err="1" smtClean="0"/>
                        <a:t>pressure</a:t>
                      </a:r>
                      <a:r>
                        <a:rPr lang="de-DE" sz="900" dirty="0" smtClean="0"/>
                        <a:t> </a:t>
                      </a:r>
                      <a:endParaRPr lang="de-DE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r>
                        <a:rPr lang="de-DE" sz="1000" dirty="0" smtClean="0"/>
                        <a:t>10.000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r>
                        <a:rPr lang="de-DE" sz="1000" dirty="0" err="1" smtClean="0"/>
                        <a:t>Filling</a:t>
                      </a:r>
                      <a:r>
                        <a:rPr lang="de-DE" sz="1000" dirty="0" smtClean="0"/>
                        <a:t> end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r>
                        <a:rPr lang="de-DE" sz="1000" dirty="0" smtClean="0"/>
                        <a:t>60.000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900" dirty="0" err="1" smtClean="0"/>
                        <a:t>Filling</a:t>
                      </a:r>
                      <a:r>
                        <a:rPr lang="de-DE" sz="900" dirty="0" smtClean="0"/>
                        <a:t> time</a:t>
                      </a:r>
                      <a:endParaRPr lang="de-DE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000" dirty="0" smtClean="0"/>
                        <a:t>3 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de-DE" sz="900" dirty="0" err="1" smtClean="0"/>
                        <a:t>holding</a:t>
                      </a:r>
                      <a:r>
                        <a:rPr lang="de-DE" sz="900" dirty="0" smtClean="0"/>
                        <a:t> </a:t>
                      </a:r>
                      <a:r>
                        <a:rPr lang="de-DE" sz="900" dirty="0" err="1" smtClean="0"/>
                        <a:t>pressure</a:t>
                      </a:r>
                      <a:r>
                        <a:rPr lang="de-DE" sz="900" dirty="0" smtClean="0"/>
                        <a:t> </a:t>
                      </a:r>
                      <a:endParaRPr lang="de-DE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000" dirty="0" err="1" smtClean="0"/>
                        <a:t>cooling</a:t>
                      </a:r>
                      <a:r>
                        <a:rPr lang="de-DE" sz="1000" dirty="0" smtClean="0"/>
                        <a:t> time 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15 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6" name="Tabelle 95"/>
          <p:cNvGraphicFramePr>
            <a:graphicFrameLocks noGrp="1"/>
          </p:cNvGraphicFramePr>
          <p:nvPr/>
        </p:nvGraphicFramePr>
        <p:xfrm>
          <a:off x="4942102" y="4904662"/>
          <a:ext cx="4574038" cy="16154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762340"/>
                <a:gridCol w="381170"/>
                <a:gridCol w="381170"/>
                <a:gridCol w="762339"/>
                <a:gridCol w="762339"/>
                <a:gridCol w="381170"/>
                <a:gridCol w="381170"/>
                <a:gridCol w="762340"/>
              </a:tblGrid>
              <a:tr h="154643">
                <a:tc gridSpan="8">
                  <a:txBody>
                    <a:bodyPr/>
                    <a:lstStyle/>
                    <a:p>
                      <a:r>
                        <a:rPr lang="de-DE" sz="1000" b="1" dirty="0" smtClean="0"/>
                        <a:t>Tool </a:t>
                      </a:r>
                      <a:r>
                        <a:rPr lang="de-DE" sz="1000" b="1" dirty="0" err="1" smtClean="0"/>
                        <a:t>parameters</a:t>
                      </a:r>
                      <a:endParaRPr lang="de-DE" sz="1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4">
                  <a:txBody>
                    <a:bodyPr/>
                    <a:lstStyle/>
                    <a:p>
                      <a:r>
                        <a:rPr lang="de-DE" sz="1000" dirty="0" err="1" smtClean="0"/>
                        <a:t>Melting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temperature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 °C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Hot </a:t>
                      </a:r>
                      <a:r>
                        <a:rPr lang="de-DE" sz="1000" dirty="0" err="1" smtClean="0"/>
                        <a:t>runner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temperature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 °C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Wall </a:t>
                      </a:r>
                      <a:r>
                        <a:rPr lang="de-DE" sz="1000" dirty="0" err="1" smtClean="0"/>
                        <a:t>temperature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r>
                        <a:rPr lang="de-DE" sz="1000" dirty="0" smtClean="0"/>
                        <a:t> °C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4643">
                <a:tc gridSpan="2">
                  <a:txBody>
                    <a:bodyPr/>
                    <a:lstStyle/>
                    <a:p>
                      <a:r>
                        <a:rPr lang="de-DE" sz="1000" dirty="0" err="1" smtClean="0"/>
                        <a:t>H</a:t>
                      </a:r>
                      <a:r>
                        <a:rPr lang="de-DE" sz="1000" smtClean="0"/>
                        <a:t>olding </a:t>
                      </a:r>
                      <a:r>
                        <a:rPr lang="de-DE" sz="1000" dirty="0" err="1" smtClean="0"/>
                        <a:t>pressure</a:t>
                      </a:r>
                      <a:r>
                        <a:rPr lang="de-DE" sz="1000" dirty="0" smtClean="0"/>
                        <a:t> 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r>
                        <a:rPr lang="de-DE" sz="1000" dirty="0" err="1" smtClean="0"/>
                        <a:t>Filling</a:t>
                      </a:r>
                      <a:r>
                        <a:rPr lang="de-DE" sz="1000" baseline="0" dirty="0" smtClean="0"/>
                        <a:t> end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</a:tr>
              <a:tr h="154643">
                <a:tc>
                  <a:txBody>
                    <a:bodyPr/>
                    <a:lstStyle/>
                    <a:p>
                      <a:r>
                        <a:rPr lang="de-DE" sz="900" dirty="0" err="1" smtClean="0"/>
                        <a:t>Filling</a:t>
                      </a:r>
                      <a:r>
                        <a:rPr lang="de-DE" sz="900" dirty="0" smtClean="0"/>
                        <a:t> time</a:t>
                      </a:r>
                      <a:endParaRPr lang="de-DE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000" smtClean="0"/>
                        <a:t> 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de-DE" sz="900" dirty="0" err="1" smtClean="0"/>
                        <a:t>holding</a:t>
                      </a:r>
                      <a:r>
                        <a:rPr lang="de-DE" sz="900" dirty="0" smtClean="0"/>
                        <a:t> </a:t>
                      </a:r>
                      <a:r>
                        <a:rPr lang="de-DE" sz="900" dirty="0" err="1" smtClean="0"/>
                        <a:t>pressure</a:t>
                      </a:r>
                      <a:r>
                        <a:rPr lang="de-DE" sz="900" dirty="0" smtClean="0"/>
                        <a:t> </a:t>
                      </a:r>
                      <a:endParaRPr lang="de-DE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de-DE" sz="1000" dirty="0" err="1" smtClean="0"/>
                        <a:t>cooling</a:t>
                      </a:r>
                      <a:r>
                        <a:rPr lang="de-DE" sz="1000" dirty="0" smtClean="0"/>
                        <a:t> time 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 s</a:t>
                      </a:r>
                      <a:endParaRPr lang="de-DE" sz="10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/>
          <p:cNvGrpSpPr/>
          <p:nvPr/>
        </p:nvGrpSpPr>
        <p:grpSpPr>
          <a:xfrm>
            <a:off x="4412872" y="1129759"/>
            <a:ext cx="3092109" cy="1866503"/>
            <a:chOff x="4472935" y="1397732"/>
            <a:chExt cx="3253745" cy="2276984"/>
          </a:xfrm>
        </p:grpSpPr>
        <p:sp>
          <p:nvSpPr>
            <p:cNvPr id="136" name="Rechteck 135"/>
            <p:cNvSpPr/>
            <p:nvPr/>
          </p:nvSpPr>
          <p:spPr bwMode="auto">
            <a:xfrm>
              <a:off x="4472936" y="1397732"/>
              <a:ext cx="3253744" cy="2276984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6" name="Textfeld 115"/>
            <p:cNvSpPr txBox="1"/>
            <p:nvPr/>
          </p:nvSpPr>
          <p:spPr>
            <a:xfrm>
              <a:off x="4472935" y="1397732"/>
              <a:ext cx="3253745" cy="5847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600" b="1" dirty="0" smtClean="0"/>
                <a:t>Customer</a:t>
              </a:r>
              <a:r>
                <a:rPr lang="de-DE" sz="1600" b="1" dirty="0"/>
                <a:t>: </a:t>
              </a:r>
              <a:r>
                <a:rPr lang="de-DE" sz="1600" dirty="0" smtClean="0"/>
                <a:t>Ideal Automotive</a:t>
              </a:r>
              <a:endParaRPr lang="de-DE" sz="1600" dirty="0" smtClean="0"/>
            </a:p>
            <a:p>
              <a:r>
                <a:rPr lang="de-DE" sz="1600" b="1" dirty="0" err="1" smtClean="0"/>
                <a:t>Mould</a:t>
              </a:r>
              <a:r>
                <a:rPr lang="de-DE" sz="1600" b="1" dirty="0" smtClean="0"/>
                <a:t> </a:t>
              </a:r>
              <a:r>
                <a:rPr lang="de-DE" sz="1600" b="1" dirty="0" err="1"/>
                <a:t>construction</a:t>
              </a:r>
              <a:r>
                <a:rPr lang="de-DE" sz="1600" b="1" dirty="0"/>
                <a:t> </a:t>
              </a:r>
              <a:r>
                <a:rPr lang="de-DE" sz="1600" dirty="0" smtClean="0"/>
                <a:t>: </a:t>
              </a:r>
              <a:r>
                <a:rPr lang="de-DE" sz="1600" dirty="0" err="1" smtClean="0"/>
                <a:t>Dexprom</a:t>
              </a:r>
              <a:endParaRPr lang="de-DE" sz="1600" dirty="0"/>
            </a:p>
          </p:txBody>
        </p:sp>
      </p:grpSp>
      <p:sp>
        <p:nvSpPr>
          <p:cNvPr id="1566" name="Textfeld 1565"/>
          <p:cNvSpPr txBox="1"/>
          <p:nvPr/>
        </p:nvSpPr>
        <p:spPr>
          <a:xfrm>
            <a:off x="307997" y="729649"/>
            <a:ext cx="54556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 </a:t>
            </a:r>
            <a:endParaRPr lang="de-DE" sz="2000" b="1" dirty="0" smtClean="0">
              <a:solidFill>
                <a:schemeClr val="tx2"/>
              </a:solidFill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307997" y="1124125"/>
            <a:ext cx="4013440" cy="2282207"/>
            <a:chOff x="368060" y="1392098"/>
            <a:chExt cx="4013440" cy="2282207"/>
          </a:xfrm>
        </p:grpSpPr>
        <p:sp>
          <p:nvSpPr>
            <p:cNvPr id="3" name="Rechteck 2"/>
            <p:cNvSpPr/>
            <p:nvPr/>
          </p:nvSpPr>
          <p:spPr bwMode="auto">
            <a:xfrm>
              <a:off x="368060" y="1733155"/>
              <a:ext cx="4013440" cy="1941150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" name="Textfeld 1"/>
            <p:cNvSpPr txBox="1"/>
            <p:nvPr/>
          </p:nvSpPr>
          <p:spPr>
            <a:xfrm>
              <a:off x="368064" y="1392098"/>
              <a:ext cx="4013436" cy="3385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 err="1"/>
                <a:t>Vehicle</a:t>
              </a:r>
              <a:r>
                <a:rPr lang="de-DE" sz="1600" b="1" dirty="0"/>
                <a:t> </a:t>
              </a:r>
              <a:r>
                <a:rPr lang="de-DE" sz="1600" b="1" dirty="0" err="1"/>
                <a:t>project</a:t>
              </a:r>
              <a:r>
                <a:rPr lang="de-DE" sz="1600" b="1" dirty="0"/>
                <a:t>: </a:t>
              </a:r>
              <a:r>
                <a:rPr lang="de-DE" sz="1600" b="1" dirty="0" err="1"/>
                <a:t>project</a:t>
              </a:r>
              <a:r>
                <a:rPr lang="de-DE" sz="1600" b="1" dirty="0"/>
                <a:t> </a:t>
              </a:r>
              <a:r>
                <a:rPr lang="de-DE" sz="1600" b="1" dirty="0" err="1"/>
                <a:t>number</a:t>
              </a:r>
              <a:endParaRPr lang="de-DE" sz="1600" b="1" dirty="0" smtClean="0"/>
            </a:p>
          </p:txBody>
        </p:sp>
      </p:grpSp>
      <p:grpSp>
        <p:nvGrpSpPr>
          <p:cNvPr id="11" name="Gruppieren 10"/>
          <p:cNvGrpSpPr/>
          <p:nvPr/>
        </p:nvGrpSpPr>
        <p:grpSpPr>
          <a:xfrm>
            <a:off x="304443" y="3406332"/>
            <a:ext cx="4013437" cy="2789972"/>
            <a:chOff x="368063" y="3759089"/>
            <a:chExt cx="4013437" cy="2789972"/>
          </a:xfrm>
        </p:grpSpPr>
        <p:sp>
          <p:nvSpPr>
            <p:cNvPr id="138" name="Textfeld 137"/>
            <p:cNvSpPr txBox="1"/>
            <p:nvPr/>
          </p:nvSpPr>
          <p:spPr>
            <a:xfrm>
              <a:off x="368065" y="3759089"/>
              <a:ext cx="4013435" cy="33855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Item </a:t>
              </a:r>
              <a:r>
                <a:rPr lang="de-DE" sz="1600" b="1" dirty="0" err="1"/>
                <a:t>name</a:t>
              </a:r>
              <a:endParaRPr lang="de-DE" sz="1600" b="1" dirty="0" smtClean="0"/>
            </a:p>
          </p:txBody>
        </p:sp>
        <p:sp>
          <p:nvSpPr>
            <p:cNvPr id="139" name="Textfeld 138"/>
            <p:cNvSpPr txBox="1"/>
            <p:nvPr/>
          </p:nvSpPr>
          <p:spPr>
            <a:xfrm>
              <a:off x="368065" y="4093358"/>
              <a:ext cx="4013435" cy="27699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200" b="1" dirty="0">
                  <a:solidFill>
                    <a:srgbClr val="0000FF"/>
                  </a:solidFill>
                </a:rPr>
                <a:t>item </a:t>
              </a:r>
              <a:r>
                <a:rPr lang="de-DE" sz="1200" b="1" dirty="0" err="1">
                  <a:solidFill>
                    <a:srgbClr val="0000FF"/>
                  </a:solidFill>
                </a:rPr>
                <a:t>number</a:t>
              </a:r>
              <a:endParaRPr lang="de-DE" sz="1200" b="1" dirty="0" smtClean="0">
                <a:solidFill>
                  <a:srgbClr val="0000FF"/>
                </a:solidFill>
              </a:endParaRPr>
            </a:p>
          </p:txBody>
        </p:sp>
        <p:sp>
          <p:nvSpPr>
            <p:cNvPr id="268" name="Rechteck 267"/>
            <p:cNvSpPr/>
            <p:nvPr/>
          </p:nvSpPr>
          <p:spPr bwMode="auto">
            <a:xfrm>
              <a:off x="368063" y="4370357"/>
              <a:ext cx="4013435" cy="2178704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Gruppieren 9"/>
          <p:cNvGrpSpPr/>
          <p:nvPr/>
        </p:nvGrpSpPr>
        <p:grpSpPr>
          <a:xfrm>
            <a:off x="7742818" y="1129759"/>
            <a:ext cx="1556458" cy="1866503"/>
            <a:chOff x="7802880" y="1397732"/>
            <a:chExt cx="1710111" cy="2286099"/>
          </a:xfrm>
        </p:grpSpPr>
        <p:sp>
          <p:nvSpPr>
            <p:cNvPr id="274" name="Rechteck 273"/>
            <p:cNvSpPr/>
            <p:nvPr/>
          </p:nvSpPr>
          <p:spPr bwMode="auto">
            <a:xfrm>
              <a:off x="7802880" y="1397732"/>
              <a:ext cx="1710110" cy="228609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7" name="Textfeld 276"/>
            <p:cNvSpPr txBox="1"/>
            <p:nvPr/>
          </p:nvSpPr>
          <p:spPr>
            <a:xfrm>
              <a:off x="7802880" y="1399792"/>
              <a:ext cx="1710111" cy="58477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 smtClean="0"/>
                <a:t>Germany</a:t>
              </a:r>
              <a:endParaRPr lang="de-DE" sz="1600" b="1" dirty="0" smtClean="0"/>
            </a:p>
            <a:p>
              <a:pPr algn="ctr"/>
              <a:endParaRPr lang="de-DE" sz="1600" b="1" dirty="0"/>
            </a:p>
          </p:txBody>
        </p:sp>
      </p:grpSp>
      <p:pic>
        <p:nvPicPr>
          <p:cNvPr id="8" name="Grafik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917" y="1748344"/>
            <a:ext cx="1248251" cy="1247918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6131523" y="2372303"/>
            <a:ext cx="1931764" cy="587456"/>
            <a:chOff x="5895612" y="2927696"/>
            <a:chExt cx="1411847" cy="587456"/>
          </a:xfrm>
        </p:grpSpPr>
        <p:sp>
          <p:nvSpPr>
            <p:cNvPr id="1574" name="Ellipse 1573"/>
            <p:cNvSpPr/>
            <p:nvPr/>
          </p:nvSpPr>
          <p:spPr bwMode="auto">
            <a:xfrm>
              <a:off x="5897112" y="3033032"/>
              <a:ext cx="51741" cy="76808"/>
            </a:xfrm>
            <a:prstGeom prst="ellipse">
              <a:avLst/>
            </a:prstGeom>
            <a:solidFill>
              <a:srgbClr val="0000FF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77" name="Ellipse 1576"/>
            <p:cNvSpPr/>
            <p:nvPr/>
          </p:nvSpPr>
          <p:spPr bwMode="auto">
            <a:xfrm>
              <a:off x="5900978" y="3221114"/>
              <a:ext cx="51741" cy="76808"/>
            </a:xfrm>
            <a:prstGeom prst="ellipse">
              <a:avLst/>
            </a:prstGeom>
            <a:solidFill>
              <a:srgbClr val="FF000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9" name="Ellipse 38"/>
            <p:cNvSpPr/>
            <p:nvPr/>
          </p:nvSpPr>
          <p:spPr bwMode="auto">
            <a:xfrm>
              <a:off x="5895612" y="3410641"/>
              <a:ext cx="51741" cy="76808"/>
            </a:xfrm>
            <a:prstGeom prst="ellipse">
              <a:avLst/>
            </a:prstGeom>
            <a:solidFill>
              <a:srgbClr val="92D050"/>
            </a:solidFill>
            <a:ln w="31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Textfeld 74"/>
            <p:cNvSpPr txBox="1"/>
            <p:nvPr/>
          </p:nvSpPr>
          <p:spPr>
            <a:xfrm>
              <a:off x="5957507" y="2927696"/>
              <a:ext cx="1349952" cy="58745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de-DE" sz="800" dirty="0" smtClean="0"/>
                <a:t>OEM</a:t>
              </a:r>
              <a:endParaRPr lang="de-DE" sz="800" dirty="0" smtClean="0"/>
            </a:p>
            <a:p>
              <a:pPr>
                <a:lnSpc>
                  <a:spcPct val="150000"/>
                </a:lnSpc>
              </a:pPr>
              <a:r>
                <a:rPr lang="de-DE" sz="800" dirty="0" smtClean="0"/>
                <a:t>Ideal Automotive</a:t>
              </a:r>
              <a:endParaRPr lang="de-DE" sz="800" dirty="0" smtClean="0"/>
            </a:p>
            <a:p>
              <a:pPr>
                <a:lnSpc>
                  <a:spcPct val="150000"/>
                </a:lnSpc>
              </a:pPr>
              <a:r>
                <a:rPr lang="de-DE" sz="800" dirty="0" err="1" smtClean="0"/>
                <a:t>Mould</a:t>
              </a:r>
              <a:r>
                <a:rPr lang="de-DE" sz="800" dirty="0" smtClean="0"/>
                <a:t> </a:t>
              </a:r>
              <a:r>
                <a:rPr lang="de-DE" sz="800" dirty="0" err="1"/>
                <a:t>construction</a:t>
              </a:r>
              <a:r>
                <a:rPr lang="de-DE" sz="800" dirty="0"/>
                <a:t> </a:t>
              </a:r>
              <a:endParaRPr lang="de-DE" sz="800" dirty="0" smtClean="0"/>
            </a:p>
          </p:txBody>
        </p:sp>
      </p:grpSp>
      <p:graphicFrame>
        <p:nvGraphicFramePr>
          <p:cNvPr id="42" name="Tabelle 41"/>
          <p:cNvGraphicFramePr>
            <a:graphicFrameLocks noGrp="1"/>
          </p:cNvGraphicFramePr>
          <p:nvPr/>
        </p:nvGraphicFramePr>
        <p:xfrm>
          <a:off x="4493499" y="3043330"/>
          <a:ext cx="4805776" cy="3506019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2025096"/>
                <a:gridCol w="2780680"/>
              </a:tblGrid>
              <a:tr h="302176">
                <a:tc gridSpan="2">
                  <a:txBody>
                    <a:bodyPr/>
                    <a:lstStyle/>
                    <a:p>
                      <a:r>
                        <a:rPr lang="de-DE" sz="16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Basic </a:t>
                      </a:r>
                      <a:r>
                        <a:rPr lang="de-DE" sz="1600" b="1" kern="1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tool</a:t>
                      </a:r>
                      <a:r>
                        <a:rPr lang="de-DE" sz="1600" b="1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b="1" kern="1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data</a:t>
                      </a:r>
                      <a:endParaRPr lang="de-DE" sz="1600" b="1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cPr/>
                </a:tc>
              </a:tr>
              <a:tr h="244659">
                <a:tc>
                  <a:txBody>
                    <a:bodyPr/>
                    <a:lstStyle/>
                    <a:p>
                      <a:r>
                        <a:rPr lang="de-DE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Inventory</a:t>
                      </a:r>
                      <a:r>
                        <a:rPr lang="de-DE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endParaRPr lang="de-DE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kern="120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WZ-1253</a:t>
                      </a:r>
                      <a:endParaRPr lang="en-US" altLang="zh-CN" sz="10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de-DE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Injection</a:t>
                      </a:r>
                      <a:r>
                        <a:rPr lang="de-DE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molding</a:t>
                      </a:r>
                      <a:r>
                        <a:rPr lang="de-DE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machine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000" dirty="0">
                          <a:solidFill>
                            <a:srgbClr val="0000FF"/>
                          </a:solidFill>
                        </a:rPr>
                        <a:t>260T</a:t>
                      </a:r>
                      <a:endParaRPr lang="en-US" altLang="zh-CN" sz="100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Hot </a:t>
                      </a:r>
                      <a:r>
                        <a:rPr lang="de-DE" sz="1000" dirty="0" err="1" smtClean="0"/>
                        <a:t>runner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/>
                        <a:t>Open hot nozzle-ø6</a:t>
                      </a:r>
                      <a:endParaRPr lang="en-US" altLang="zh-CN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Tool </a:t>
                      </a:r>
                      <a:r>
                        <a:rPr lang="de-DE" sz="1000" dirty="0" err="1" smtClean="0"/>
                        <a:t>steel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sym typeface="+mn-ea"/>
                        </a:rPr>
                        <a:t> </a:t>
                      </a:r>
                      <a:r>
                        <a:rPr lang="en-US" altLang="zh-CN" sz="1000" dirty="0"/>
                        <a:t>Two pieces of thimble board: 1.2312 Other templates: 1.1730</a:t>
                      </a:r>
                      <a:endParaRPr lang="en-US" altLang="zh-CN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Number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of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cavities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solidFill>
                            <a:srgbClr val="0000FF"/>
                          </a:solidFill>
                        </a:rPr>
                        <a:t>1*4</a:t>
                      </a:r>
                      <a:endParaRPr lang="en-US" altLang="zh-CN" sz="10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6220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Length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mold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carrier</a:t>
                      </a:r>
                      <a:r>
                        <a:rPr lang="de-DE" sz="1000" dirty="0" smtClean="0"/>
                        <a:t> [mm]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solidFill>
                            <a:srgbClr val="0000FF"/>
                          </a:solidFill>
                        </a:rPr>
                        <a:t>28.61</a:t>
                      </a:r>
                      <a:endParaRPr lang="en-US" altLang="zh-CN" sz="10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Height [mm]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solidFill>
                            <a:srgbClr val="0000FF"/>
                          </a:solidFill>
                        </a:rPr>
                        <a:t>28.61</a:t>
                      </a:r>
                      <a:endParaRPr lang="en-US" altLang="zh-CN" sz="10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Width (mm]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solidFill>
                            <a:srgbClr val="0000FF"/>
                          </a:solidFill>
                        </a:rPr>
                        <a:t>68.03</a:t>
                      </a:r>
                      <a:endParaRPr lang="en-US" altLang="zh-CN" sz="1000" dirty="0" smtClean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Weight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nozzle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side</a:t>
                      </a:r>
                      <a:r>
                        <a:rPr lang="de-DE" sz="1000" dirty="0" smtClean="0"/>
                        <a:t> [kg]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Weight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ejector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side</a:t>
                      </a:r>
                      <a:r>
                        <a:rPr lang="de-DE" sz="1000" dirty="0" smtClean="0"/>
                        <a:t> [kg]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Plastic</a:t>
                      </a:r>
                      <a:r>
                        <a:rPr lang="de-DE" sz="1000" dirty="0" smtClean="0"/>
                        <a:t> type / </a:t>
                      </a:r>
                      <a:r>
                        <a:rPr lang="de-DE" sz="1000" dirty="0" err="1" smtClean="0"/>
                        <a:t>trade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name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err="1" smtClean="0"/>
                        <a:t>Shrinkage</a:t>
                      </a:r>
                      <a:r>
                        <a:rPr lang="de-DE" sz="1000" dirty="0" smtClean="0"/>
                        <a:t> </a:t>
                      </a:r>
                      <a:r>
                        <a:rPr lang="de-DE" sz="1000" dirty="0" err="1" smtClean="0"/>
                        <a:t>plastic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9764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Tool</a:t>
                      </a:r>
                      <a:r>
                        <a:rPr lang="de-DE" sz="1000" baseline="0" dirty="0" smtClean="0"/>
                        <a:t> </a:t>
                      </a:r>
                      <a:r>
                        <a:rPr lang="de-DE" sz="1000" baseline="0" dirty="0" err="1" smtClean="0"/>
                        <a:t>number</a:t>
                      </a:r>
                      <a:r>
                        <a:rPr lang="de-DE" sz="1000" baseline="0" dirty="0" smtClean="0"/>
                        <a:t> Ideal/</a:t>
                      </a:r>
                      <a:r>
                        <a:rPr lang="de-DE" sz="1000" baseline="0" dirty="0" err="1" smtClean="0"/>
                        <a:t>supplier</a:t>
                      </a:r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1" name="Grafik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259" y="1735578"/>
            <a:ext cx="1251387" cy="12606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4081780"/>
            <a:ext cx="2238375" cy="20497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845" y="1748155"/>
            <a:ext cx="1395095" cy="8350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9335" y="1809750"/>
            <a:ext cx="1837690" cy="91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72209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</a:t>
            </a:r>
            <a:r>
              <a:rPr lang="de-DE" sz="2000" b="1" dirty="0">
                <a:solidFill>
                  <a:schemeClr val="tx2"/>
                </a:solidFill>
              </a:rPr>
              <a:t>Türabdeckung </a:t>
            </a:r>
            <a:endParaRPr lang="de-DE" sz="2000" b="1" dirty="0">
              <a:solidFill>
                <a:schemeClr val="tx2"/>
              </a:solidFill>
            </a:endParaRPr>
          </a:p>
        </p:txBody>
      </p:sp>
      <p:grpSp>
        <p:nvGrpSpPr>
          <p:cNvPr id="3" name="Gruppieren 2"/>
          <p:cNvGrpSpPr/>
          <p:nvPr>
            <p:custDataLst>
              <p:tags r:id="rId1"/>
            </p:custDataLst>
          </p:nvPr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800" b="1" dirty="0"/>
                <a:t>Representation of ejector and nozzle side</a:t>
              </a:r>
              <a:endParaRPr lang="de-DE" sz="1800" b="1" dirty="0" smtClean="0"/>
            </a:p>
          </p:txBody>
        </p:sp>
        <p:sp>
          <p:nvSpPr>
            <p:cNvPr id="6" name="Rechteck 5"/>
            <p:cNvSpPr/>
            <p:nvPr>
              <p:custDataLst>
                <p:tags r:id="rId2"/>
              </p:custDataLst>
            </p:nvPr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Textfeld 1"/>
          <p:cNvSpPr txBox="1"/>
          <p:nvPr>
            <p:custDataLst>
              <p:tags r:id="rId3"/>
            </p:custDataLst>
          </p:nvPr>
        </p:nvSpPr>
        <p:spPr>
          <a:xfrm>
            <a:off x="390525" y="5895975"/>
            <a:ext cx="1460656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Ejector</a:t>
            </a:r>
            <a:r>
              <a:rPr lang="de-DE" dirty="0"/>
              <a:t> </a:t>
            </a:r>
            <a:r>
              <a:rPr lang="de-DE" dirty="0" err="1"/>
              <a:t>side</a:t>
            </a:r>
            <a:endParaRPr lang="de-DE" dirty="0"/>
          </a:p>
        </p:txBody>
      </p:sp>
      <p:sp>
        <p:nvSpPr>
          <p:cNvPr id="9" name="Textfeld 8"/>
          <p:cNvSpPr txBox="1"/>
          <p:nvPr>
            <p:custDataLst>
              <p:tags r:id="rId4"/>
            </p:custDataLst>
          </p:nvPr>
        </p:nvSpPr>
        <p:spPr>
          <a:xfrm>
            <a:off x="5075777" y="5895972"/>
            <a:ext cx="144783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Nozzle</a:t>
            </a:r>
            <a:r>
              <a:rPr lang="de-DE" dirty="0"/>
              <a:t> </a:t>
            </a:r>
            <a:r>
              <a:rPr lang="de-DE" dirty="0" err="1"/>
              <a:t>side</a:t>
            </a:r>
            <a:endParaRPr lang="de-DE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925" y="2007870"/>
            <a:ext cx="4659630" cy="34347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000" y="2007870"/>
            <a:ext cx="4488180" cy="335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72209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</a:t>
            </a:r>
            <a:endParaRPr lang="de-DE" sz="2000" b="1" dirty="0">
              <a:solidFill>
                <a:schemeClr val="tx2"/>
              </a:solidFill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800" b="1" dirty="0" err="1"/>
                <a:t>Slider</a:t>
              </a:r>
              <a:r>
                <a:rPr lang="de-DE" sz="1800" b="1" dirty="0"/>
                <a:t> </a:t>
              </a:r>
              <a:r>
                <a:rPr lang="de-DE" sz="1800" b="1" dirty="0" err="1"/>
                <a:t>and</a:t>
              </a:r>
              <a:r>
                <a:rPr lang="de-DE" sz="1800" b="1" dirty="0"/>
                <a:t> </a:t>
              </a:r>
              <a:r>
                <a:rPr lang="de-DE" sz="1800" b="1" dirty="0" err="1"/>
                <a:t>ejector</a:t>
              </a:r>
              <a:r>
                <a:rPr lang="de-DE" sz="1800" b="1" dirty="0"/>
                <a:t> </a:t>
              </a:r>
              <a:r>
                <a:rPr lang="de-DE" sz="1800" b="1" dirty="0" err="1"/>
                <a:t>concept</a:t>
              </a:r>
              <a:endParaRPr lang="de-DE" sz="1800" b="1" dirty="0" smtClean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7" name="Textfeld 6"/>
          <p:cNvSpPr txBox="1"/>
          <p:nvPr/>
        </p:nvSpPr>
        <p:spPr>
          <a:xfrm>
            <a:off x="5210176" y="1847850"/>
            <a:ext cx="4261484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u="sng" dirty="0" err="1"/>
              <a:t>Remarks</a:t>
            </a:r>
            <a:r>
              <a:rPr lang="de-DE" b="1" u="sng" dirty="0" smtClean="0"/>
              <a:t>:</a:t>
            </a:r>
            <a:endParaRPr lang="de-DE" b="1" u="sng" dirty="0" smtClean="0"/>
          </a:p>
          <a:p>
            <a:endParaRPr lang="de-DE" b="1" u="sng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2214880"/>
            <a:ext cx="5080000" cy="4202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72209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</a:t>
            </a:r>
            <a:r>
              <a:rPr lang="de-DE" sz="2000" b="1" dirty="0">
                <a:solidFill>
                  <a:schemeClr val="tx2"/>
                </a:solidFill>
              </a:rPr>
              <a:t>Türabdeckung </a:t>
            </a:r>
            <a:r>
              <a:rPr lang="de-DE" sz="2000" b="1" dirty="0" smtClean="0">
                <a:solidFill>
                  <a:schemeClr val="tx2"/>
                </a:solidFill>
              </a:rPr>
              <a:t> </a:t>
            </a:r>
            <a:r>
              <a:rPr lang="de-DE" sz="2000" b="1" dirty="0" smtClean="0"/>
              <a:t>-  </a:t>
            </a:r>
            <a:r>
              <a:rPr lang="de-DE" sz="2000" b="1" dirty="0" err="1" smtClean="0"/>
              <a:t>Cooling</a:t>
            </a:r>
            <a:endParaRPr lang="de-DE" sz="2000" b="1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800" b="1" dirty="0" err="1"/>
                <a:t>Cooling</a:t>
              </a:r>
              <a:r>
                <a:rPr lang="de-DE" sz="1800" b="1" dirty="0"/>
                <a:t> </a:t>
              </a:r>
              <a:r>
                <a:rPr lang="de-DE" sz="1800" b="1" dirty="0" err="1"/>
                <a:t>circuit</a:t>
              </a:r>
              <a:r>
                <a:rPr lang="de-DE" sz="1800" b="1" dirty="0"/>
                <a:t> </a:t>
              </a:r>
              <a:r>
                <a:rPr lang="de-DE" sz="1800" b="1" dirty="0" err="1"/>
                <a:t>ejector</a:t>
              </a:r>
              <a:r>
                <a:rPr lang="de-DE" sz="1800" b="1" dirty="0"/>
                <a:t> </a:t>
              </a:r>
              <a:r>
                <a:rPr lang="de-DE" sz="1800" b="1" dirty="0" err="1"/>
                <a:t>side</a:t>
              </a:r>
              <a:endParaRPr lang="de-DE" sz="1800" b="1" dirty="0" smtClean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2672715"/>
            <a:ext cx="4323715" cy="32296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870" y="2277110"/>
            <a:ext cx="3369310" cy="369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83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endParaRPr lang="de-DE" sz="1800" b="1" dirty="0" smtClean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705350" y="3787140"/>
            <a:ext cx="1014095" cy="30607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6750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以下未更新</a:t>
            </a:r>
            <a:endParaRPr kumimoji="0" lang="zh-CN" altLang="de-DE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72209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</a:t>
            </a:r>
            <a:r>
              <a:rPr lang="de-DE" sz="2000" b="1" dirty="0">
                <a:solidFill>
                  <a:schemeClr val="tx2"/>
                </a:solidFill>
              </a:rPr>
              <a:t>Türabdeckung </a:t>
            </a:r>
            <a:r>
              <a:rPr lang="de-DE" sz="2000" b="1" dirty="0" smtClean="0">
                <a:solidFill>
                  <a:schemeClr val="tx2"/>
                </a:solidFill>
              </a:rPr>
              <a:t> -</a:t>
            </a:r>
            <a:r>
              <a:rPr lang="de-DE" sz="2000" b="1" dirty="0" smtClean="0"/>
              <a:t>  </a:t>
            </a:r>
            <a:r>
              <a:rPr lang="de-DE" sz="2000" dirty="0" smtClean="0"/>
              <a:t>Gate </a:t>
            </a:r>
            <a:r>
              <a:rPr lang="de-DE" sz="2000" dirty="0" err="1"/>
              <a:t>system</a:t>
            </a:r>
            <a:endParaRPr lang="de-DE" sz="2000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800" b="1" dirty="0"/>
                <a:t>Distribution </a:t>
              </a:r>
              <a:r>
                <a:rPr lang="de-DE" sz="1800" b="1" dirty="0" err="1"/>
                <a:t>system</a:t>
              </a:r>
              <a:r>
                <a:rPr lang="de-DE" sz="1800" b="1" dirty="0"/>
                <a:t> 10-fold (2x5) </a:t>
              </a:r>
              <a:r>
                <a:rPr lang="de-DE" sz="1800" b="1" dirty="0" err="1"/>
                <a:t>valve</a:t>
              </a:r>
              <a:r>
                <a:rPr lang="de-DE" sz="1800" b="1" dirty="0"/>
                <a:t> </a:t>
              </a:r>
              <a:r>
                <a:rPr lang="de-DE" sz="1800" b="1" dirty="0" err="1"/>
                <a:t>gate</a:t>
              </a:r>
              <a:r>
                <a:rPr lang="de-DE" sz="1800" b="1" dirty="0"/>
                <a:t> </a:t>
              </a:r>
              <a:r>
                <a:rPr lang="de-DE" sz="1800" b="1" dirty="0" err="1"/>
                <a:t>from</a:t>
              </a:r>
              <a:r>
                <a:rPr lang="de-DE" sz="1800" b="1" dirty="0"/>
                <a:t> </a:t>
              </a:r>
              <a:r>
                <a:rPr lang="de-DE" sz="1800" b="1" dirty="0" err="1"/>
                <a:t>Synventive</a:t>
              </a:r>
              <a:endParaRPr lang="de-DE" sz="1800" b="1" dirty="0" smtClean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195" y="2208530"/>
            <a:ext cx="8738870" cy="379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50" y="868295"/>
            <a:ext cx="8659225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</a:t>
            </a:r>
            <a:r>
              <a:rPr lang="de-DE" sz="2000" b="1" dirty="0">
                <a:solidFill>
                  <a:schemeClr val="tx2"/>
                </a:solidFill>
              </a:rPr>
              <a:t>Türabdeckung </a:t>
            </a:r>
            <a:r>
              <a:rPr lang="de-DE" sz="2000" b="1" dirty="0" smtClean="0">
                <a:solidFill>
                  <a:schemeClr val="tx2"/>
                </a:solidFill>
              </a:rPr>
              <a:t> - </a:t>
            </a:r>
            <a:r>
              <a:rPr lang="de-DE" sz="2000" b="1" dirty="0" err="1"/>
              <a:t>theoretical</a:t>
            </a:r>
            <a:r>
              <a:rPr lang="de-DE" sz="2000" b="1" dirty="0"/>
              <a:t> </a:t>
            </a:r>
            <a:r>
              <a:rPr lang="de-DE" sz="2000" b="1" dirty="0" err="1" smtClean="0"/>
              <a:t>warpage</a:t>
            </a:r>
            <a:r>
              <a:rPr lang="de-DE" sz="2000" b="1" dirty="0" smtClean="0"/>
              <a:t> </a:t>
            </a:r>
            <a:endParaRPr lang="de-DE" sz="2000" b="1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368060" y="1373048"/>
            <a:ext cx="9103600" cy="5133463"/>
            <a:chOff x="368060" y="1373048"/>
            <a:chExt cx="9103600" cy="5133463"/>
          </a:xfrm>
        </p:grpSpPr>
        <p:sp>
          <p:nvSpPr>
            <p:cNvPr id="5" name="Textfeld 4"/>
            <p:cNvSpPr txBox="1"/>
            <p:nvPr/>
          </p:nvSpPr>
          <p:spPr>
            <a:xfrm>
              <a:off x="368064" y="1373048"/>
              <a:ext cx="9103596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DE" sz="1800" b="1" dirty="0"/>
                <a:t>Distribution </a:t>
              </a:r>
              <a:r>
                <a:rPr lang="de-DE" sz="1800" b="1" dirty="0" err="1"/>
                <a:t>system</a:t>
              </a:r>
              <a:r>
                <a:rPr lang="de-DE" sz="1800" b="1" dirty="0"/>
                <a:t> 10-fold (2x5) </a:t>
              </a:r>
              <a:r>
                <a:rPr lang="de-DE" sz="1800" b="1" dirty="0" err="1"/>
                <a:t>valve</a:t>
              </a:r>
              <a:r>
                <a:rPr lang="de-DE" sz="1800" b="1" dirty="0"/>
                <a:t> </a:t>
              </a:r>
              <a:r>
                <a:rPr lang="de-DE" sz="1800" b="1" dirty="0" err="1"/>
                <a:t>gate</a:t>
              </a:r>
              <a:r>
                <a:rPr lang="de-DE" sz="1800" b="1" dirty="0"/>
                <a:t> </a:t>
              </a:r>
              <a:r>
                <a:rPr lang="de-DE" sz="1800" b="1" dirty="0" err="1"/>
                <a:t>from</a:t>
              </a:r>
              <a:r>
                <a:rPr lang="de-DE" sz="1800" b="1" dirty="0"/>
                <a:t> </a:t>
              </a:r>
              <a:r>
                <a:rPr lang="de-DE" sz="1800" b="1" dirty="0" err="1"/>
                <a:t>Synventive</a:t>
              </a:r>
              <a:endParaRPr lang="de-DE" sz="1800" b="1" dirty="0"/>
            </a:p>
          </p:txBody>
        </p:sp>
        <p:sp>
          <p:nvSpPr>
            <p:cNvPr id="6" name="Rechteck 5"/>
            <p:cNvSpPr/>
            <p:nvPr/>
          </p:nvSpPr>
          <p:spPr bwMode="auto">
            <a:xfrm>
              <a:off x="368060" y="1740774"/>
              <a:ext cx="9103600" cy="4765737"/>
            </a:xfrm>
            <a:prstGeom prst="rect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67500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de-DE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" name="Textfeld 1565"/>
          <p:cNvSpPr txBox="1"/>
          <p:nvPr/>
        </p:nvSpPr>
        <p:spPr>
          <a:xfrm>
            <a:off x="360949" y="868295"/>
            <a:ext cx="722094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</a:rPr>
              <a:t> Tool </a:t>
            </a:r>
            <a:r>
              <a:rPr lang="de-DE" sz="2000" b="1" dirty="0" err="1" smtClean="0">
                <a:solidFill>
                  <a:schemeClr val="tx2"/>
                </a:solidFill>
              </a:rPr>
              <a:t>documentation</a:t>
            </a:r>
            <a:r>
              <a:rPr lang="de-DE" sz="2000" b="1" dirty="0" smtClean="0">
                <a:solidFill>
                  <a:schemeClr val="tx2"/>
                </a:solidFill>
              </a:rPr>
              <a:t>: Türabdeckung  - </a:t>
            </a:r>
            <a:r>
              <a:rPr lang="de-DE" sz="2000" b="1" dirty="0" err="1"/>
              <a:t>Filling</a:t>
            </a:r>
            <a:r>
              <a:rPr lang="de-DE" sz="2000" b="1" dirty="0"/>
              <a:t> </a:t>
            </a:r>
            <a:r>
              <a:rPr lang="de-DE" sz="2000" b="1" dirty="0" err="1"/>
              <a:t>study</a:t>
            </a:r>
            <a:endParaRPr lang="de-DE" sz="2000" b="1" dirty="0"/>
          </a:p>
          <a:p>
            <a:endParaRPr lang="de-DE" sz="2000" b="1" dirty="0"/>
          </a:p>
        </p:txBody>
      </p:sp>
      <p:sp>
        <p:nvSpPr>
          <p:cNvPr id="2506" name="Rechteck 2505"/>
          <p:cNvSpPr/>
          <p:nvPr/>
        </p:nvSpPr>
        <p:spPr>
          <a:xfrm>
            <a:off x="2762250" y="6519446"/>
            <a:ext cx="71437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de-DE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</a:rPr>
              <a:t>Freigabeverantwortung:  M. Lehrach (K-BN-K), Stand 02/2014 (V.1)</a:t>
            </a: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de-DE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</a:rPr>
              <a:t>Vor Anwendung auf Aktualität prüfen </a:t>
            </a:r>
            <a:r>
              <a:rPr kumimoji="0" lang="de-DE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(</a:t>
            </a:r>
            <a:r>
              <a:rPr kumimoji="0" lang="de-DE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hlinkClick r:id="rId1" action="ppaction://hlinkfile"/>
              </a:rPr>
              <a:t>&lt;Link&gt;</a:t>
            </a:r>
            <a:r>
              <a:rPr kumimoji="0" lang="de-DE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)</a:t>
            </a:r>
            <a:endParaRPr kumimoji="0" lang="de-DE" sz="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/>
          <a:stretch>
            <a:fillRect/>
          </a:stretch>
        </p:blipFill>
        <p:spPr>
          <a:xfrm>
            <a:off x="552091" y="1466966"/>
            <a:ext cx="3934996" cy="252000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9"/>
          <a:stretch>
            <a:fillRect/>
          </a:stretch>
        </p:blipFill>
        <p:spPr>
          <a:xfrm>
            <a:off x="4781550" y="1766646"/>
            <a:ext cx="4382609" cy="225290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0" t="11925"/>
          <a:stretch>
            <a:fillRect/>
          </a:stretch>
        </p:blipFill>
        <p:spPr>
          <a:xfrm>
            <a:off x="448574" y="4088921"/>
            <a:ext cx="4122762" cy="2219484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72"/>
          <a:stretch>
            <a:fillRect/>
          </a:stretch>
        </p:blipFill>
        <p:spPr>
          <a:xfrm>
            <a:off x="4781550" y="4019549"/>
            <a:ext cx="4363706" cy="2288855"/>
          </a:xfrm>
          <a:prstGeom prst="rect">
            <a:avLst/>
          </a:prstGeom>
        </p:spPr>
      </p:pic>
      <p:grpSp>
        <p:nvGrpSpPr>
          <p:cNvPr id="25" name="Gruppieren 24"/>
          <p:cNvGrpSpPr/>
          <p:nvPr/>
        </p:nvGrpSpPr>
        <p:grpSpPr>
          <a:xfrm>
            <a:off x="368060" y="1366698"/>
            <a:ext cx="9103600" cy="5138877"/>
            <a:chOff x="368060" y="1366698"/>
            <a:chExt cx="9103600" cy="5138877"/>
          </a:xfrm>
        </p:grpSpPr>
        <p:cxnSp>
          <p:nvCxnSpPr>
            <p:cNvPr id="8" name="Gerade Verbindung 7"/>
            <p:cNvCxnSpPr/>
            <p:nvPr/>
          </p:nvCxnSpPr>
          <p:spPr bwMode="auto">
            <a:xfrm>
              <a:off x="4571336" y="1419225"/>
              <a:ext cx="0" cy="508635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Gerade Verbindung 9"/>
            <p:cNvCxnSpPr/>
            <p:nvPr/>
          </p:nvCxnSpPr>
          <p:spPr bwMode="auto">
            <a:xfrm>
              <a:off x="368064" y="4019550"/>
              <a:ext cx="9103596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24" name="Gruppieren 23"/>
            <p:cNvGrpSpPr/>
            <p:nvPr/>
          </p:nvGrpSpPr>
          <p:grpSpPr>
            <a:xfrm>
              <a:off x="368060" y="1366698"/>
              <a:ext cx="9103600" cy="5138877"/>
              <a:chOff x="368060" y="1366698"/>
              <a:chExt cx="9103600" cy="5138877"/>
            </a:xfrm>
          </p:grpSpPr>
          <p:sp>
            <p:nvSpPr>
              <p:cNvPr id="11" name="Textfeld 10"/>
              <p:cNvSpPr txBox="1"/>
              <p:nvPr/>
            </p:nvSpPr>
            <p:spPr>
              <a:xfrm>
                <a:off x="368064" y="1366698"/>
                <a:ext cx="9103596" cy="3693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de-DE" sz="1800" b="1" dirty="0" err="1"/>
                  <a:t>Filling</a:t>
                </a:r>
                <a:r>
                  <a:rPr lang="de-DE" sz="1800" b="1" dirty="0"/>
                  <a:t> </a:t>
                </a:r>
                <a:r>
                  <a:rPr lang="de-DE" sz="1800" b="1" dirty="0" err="1"/>
                  <a:t>study</a:t>
                </a:r>
                <a:r>
                  <a:rPr lang="de-DE" sz="1800" b="1" dirty="0"/>
                  <a:t> </a:t>
                </a:r>
                <a:r>
                  <a:rPr lang="de-DE" sz="1800" b="1" dirty="0" err="1" smtClean="0"/>
                  <a:t>with</a:t>
                </a:r>
                <a:r>
                  <a:rPr lang="de-DE" sz="1800" b="1" dirty="0" smtClean="0"/>
                  <a:t> 30% - 66%- 90% -97% </a:t>
                </a:r>
                <a:r>
                  <a:rPr lang="de-DE" sz="1800" b="1" dirty="0" err="1"/>
                  <a:t>filling</a:t>
                </a:r>
                <a:r>
                  <a:rPr lang="de-DE" sz="1800" b="1" dirty="0"/>
                  <a:t> </a:t>
                </a:r>
                <a:r>
                  <a:rPr lang="de-DE" sz="1800" b="1" dirty="0" err="1"/>
                  <a:t>level</a:t>
                </a:r>
                <a:endParaRPr lang="de-DE" sz="1800" b="1" dirty="0"/>
              </a:p>
            </p:txBody>
          </p:sp>
          <p:sp>
            <p:nvSpPr>
              <p:cNvPr id="12" name="Rechteck 11"/>
              <p:cNvSpPr/>
              <p:nvPr/>
            </p:nvSpPr>
            <p:spPr bwMode="auto">
              <a:xfrm>
                <a:off x="368060" y="1736030"/>
                <a:ext cx="9103600" cy="4769545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l" defTabSz="675005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de-DE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8" name="Textfeld 17"/>
          <p:cNvSpPr txBox="1"/>
          <p:nvPr/>
        </p:nvSpPr>
        <p:spPr>
          <a:xfrm>
            <a:off x="552091" y="3279080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I</a:t>
            </a:r>
            <a:endParaRPr lang="de-DE" sz="4000" dirty="0"/>
          </a:p>
        </p:txBody>
      </p:sp>
      <p:sp>
        <p:nvSpPr>
          <p:cNvPr id="21" name="Textfeld 20"/>
          <p:cNvSpPr txBox="1"/>
          <p:nvPr/>
        </p:nvSpPr>
        <p:spPr>
          <a:xfrm>
            <a:off x="4732198" y="5307330"/>
            <a:ext cx="66877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IV</a:t>
            </a:r>
            <a:endParaRPr lang="de-DE" sz="4000" dirty="0"/>
          </a:p>
        </p:txBody>
      </p:sp>
      <p:sp>
        <p:nvSpPr>
          <p:cNvPr id="22" name="Textfeld 21"/>
          <p:cNvSpPr txBox="1"/>
          <p:nvPr/>
        </p:nvSpPr>
        <p:spPr>
          <a:xfrm>
            <a:off x="448574" y="5326416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III</a:t>
            </a:r>
            <a:endParaRPr lang="de-DE" sz="4000" dirty="0"/>
          </a:p>
        </p:txBody>
      </p:sp>
      <p:sp>
        <p:nvSpPr>
          <p:cNvPr id="23" name="Textfeld 22"/>
          <p:cNvSpPr txBox="1"/>
          <p:nvPr/>
        </p:nvSpPr>
        <p:spPr>
          <a:xfrm>
            <a:off x="4732198" y="3229937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 smtClean="0"/>
              <a:t>II</a:t>
            </a:r>
            <a:endParaRPr lang="de-DE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IAGRAM_VIRTUALLY_FRAME" val="{&quot;height&quot;:404.20968503937,&quot;left&quot;:28.981102362204723,&quot;top&quot;:108.11401574803149,&quot;width&quot;:716.8188976377953}"/>
</p:tagLst>
</file>

<file path=ppt/tags/tag2.xml><?xml version="1.0" encoding="utf-8"?>
<p:tagLst xmlns:p="http://schemas.openxmlformats.org/presentationml/2006/main">
  <p:tag name="KSO_WM_DIAGRAM_VIRTUALLY_FRAME" val="{&quot;height&quot;:404.20968503937,&quot;left&quot;:28.981102362204723,&quot;top&quot;:108.11401574803149,&quot;width&quot;:716.8188976377953}"/>
</p:tagLst>
</file>

<file path=ppt/tags/tag3.xml><?xml version="1.0" encoding="utf-8"?>
<p:tagLst xmlns:p="http://schemas.openxmlformats.org/presentationml/2006/main">
  <p:tag name="KSO_WM_DIAGRAM_VIRTUALLY_FRAME" val="{&quot;height&quot;:404.20968503937,&quot;left&quot;:28.981102362204723,&quot;top&quot;:108.11401574803149,&quot;width&quot;:716.8188976377953}"/>
</p:tagLst>
</file>

<file path=ppt/tags/tag4.xml><?xml version="1.0" encoding="utf-8"?>
<p:tagLst xmlns:p="http://schemas.openxmlformats.org/presentationml/2006/main">
  <p:tag name="KSO_WM_DIAGRAM_VIRTUALLY_FRAME" val="{&quot;height&quot;:404.20968503937,&quot;left&quot;:28.981102362204723,&quot;top&quot;:108.11401574803149,&quot;width&quot;:716.8188976377953}"/>
</p:tagLst>
</file>

<file path=ppt/tags/tag5.xml><?xml version="1.0" encoding="utf-8"?>
<p:tagLst xmlns:p="http://schemas.openxmlformats.org/presentationml/2006/main">
  <p:tag name="TABLE_ENDDRAG_ORIGIN_RECT" val="760*404"/>
  <p:tag name="TABLE_ENDDRAG_RECT" val="6*106*760*404"/>
</p:tagLst>
</file>

<file path=ppt/tags/tag6.xml><?xml version="1.0" encoding="utf-8"?>
<p:tagLst xmlns:p="http://schemas.openxmlformats.org/presentationml/2006/main">
  <p:tag name="commondata" val="eyJoZGlkIjoiMTk4ZmE0OGMzNjY3ZmNiM2FjMWQwNWM5NzI4ZTc0NDIifQ=="/>
</p:tagLst>
</file>

<file path=ppt/theme/theme1.xml><?xml version="1.0" encoding="utf-8"?>
<a:theme xmlns:a="http://schemas.openxmlformats.org/drawingml/2006/main" name="Gate_2_ULM-Steckbrief_K-BN-K_Blanko_V1">
  <a:themeElements>
    <a:clrScheme name="060921-Foliensammlung  K-BS 16">
      <a:dk1>
        <a:srgbClr val="000000"/>
      </a:dk1>
      <a:lt1>
        <a:srgbClr val="FFFFFF"/>
      </a:lt1>
      <a:dk2>
        <a:srgbClr val="003366"/>
      </a:dk2>
      <a:lt2>
        <a:srgbClr val="C0C0C0"/>
      </a:lt2>
      <a:accent1>
        <a:srgbClr val="969696"/>
      </a:accent1>
      <a:accent2>
        <a:srgbClr val="003366"/>
      </a:accent2>
      <a:accent3>
        <a:srgbClr val="FFFFFF"/>
      </a:accent3>
      <a:accent4>
        <a:srgbClr val="000000"/>
      </a:accent4>
      <a:accent5>
        <a:srgbClr val="C9C9C9"/>
      </a:accent5>
      <a:accent6>
        <a:srgbClr val="002D5C"/>
      </a:accent6>
      <a:hlink>
        <a:srgbClr val="99CCFF"/>
      </a:hlink>
      <a:folHlink>
        <a:srgbClr val="800000"/>
      </a:folHlink>
    </a:clrScheme>
    <a:fontScheme name="060921-Foliensammlung  K-B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75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67500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060921-Foliensammlung  K-B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60921-Foliensammlung  K-BS 13">
        <a:dk1>
          <a:srgbClr val="000000"/>
        </a:dk1>
        <a:lt1>
          <a:srgbClr val="FFFFFF"/>
        </a:lt1>
        <a:dk2>
          <a:srgbClr val="003366"/>
        </a:dk2>
        <a:lt2>
          <a:srgbClr val="333333"/>
        </a:lt2>
        <a:accent1>
          <a:srgbClr val="969696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8AB9E7"/>
        </a:accent6>
        <a:hlink>
          <a:srgbClr val="8000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14">
        <a:dk1>
          <a:srgbClr val="000000"/>
        </a:dk1>
        <a:lt1>
          <a:srgbClr val="FFFFFF"/>
        </a:lt1>
        <a:dk2>
          <a:srgbClr val="99CCFF"/>
        </a:dk2>
        <a:lt2>
          <a:srgbClr val="969696"/>
        </a:lt2>
        <a:accent1>
          <a:srgbClr val="800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C0AAAA"/>
        </a:accent5>
        <a:accent6>
          <a:srgbClr val="E78A00"/>
        </a:accent6>
        <a:hlink>
          <a:srgbClr val="003366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15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999999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CACACA"/>
        </a:accent5>
        <a:accent6>
          <a:srgbClr val="8AB9E7"/>
        </a:accent6>
        <a:hlink>
          <a:srgbClr val="FF990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60921-Foliensammlung  K-BS 16">
        <a:dk1>
          <a:srgbClr val="000000"/>
        </a:dk1>
        <a:lt1>
          <a:srgbClr val="FFFFFF"/>
        </a:lt1>
        <a:dk2>
          <a:srgbClr val="003366"/>
        </a:dk2>
        <a:lt2>
          <a:srgbClr val="C0C0C0"/>
        </a:lt2>
        <a:accent1>
          <a:srgbClr val="969696"/>
        </a:accent1>
        <a:accent2>
          <a:srgbClr val="003366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002D5C"/>
        </a:accent6>
        <a:hlink>
          <a:srgbClr val="99CCFF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Gate_2_ULM-Steckbrief_K-BN-K_Blanko_V1</Template>
  <TotalTime>0</TotalTime>
  <Words>4092</Words>
  <Application>WPS 演示</Application>
  <PresentationFormat>A4-Papier (210 x 297 mm)</PresentationFormat>
  <Paragraphs>487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Arial</vt:lpstr>
      <vt:lpstr>微软雅黑</vt:lpstr>
      <vt:lpstr>Arial Unicode MS</vt:lpstr>
      <vt:lpstr>Gate_2_ULM-Steckbrief_K-BN-K_Blanko_V1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VOLKSWAGEN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Killmer, Stefan (K-BN-KC/3)</dc:creator>
  <cp:lastModifiedBy>月亮下的露水</cp:lastModifiedBy>
  <cp:revision>92</cp:revision>
  <cp:lastPrinted>2014-12-08T12:56:00Z</cp:lastPrinted>
  <dcterms:created xsi:type="dcterms:W3CDTF">2014-11-21T13:31:00Z</dcterms:created>
  <dcterms:modified xsi:type="dcterms:W3CDTF">2025-07-31T11:12:27Z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ICV">
    <vt:lpwstr>8DFBDE19E2F04974A2C4CCA197BF9C0F_12</vt:lpwstr>
  </property>
  <property fmtid="{D5CDD505-2E9C-101B-9397-08002B2CF9AE}" pid="4" name="KSOProductBuildVer">
    <vt:lpwstr>2052-12.1.0.21915</vt:lpwstr>
  </property>
</Properties>
</file>